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 b="1"/>
              <a:t>اقتصاديات الطلب الواحد (د.ج، توضيحي)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د.ج لكل طلب</c:v>
                </c:pt>
              </c:strCache>
            </c:strRef>
          </c:tx>
          <c:invertIfNegative val="0"/>
          <c:dPt>
            <c:idx val="0"/>
            <c:spPr>
              <a:solidFill>
                <a:srgbClr val="FF5A1F"/>
              </a:solidFill>
            </c:spPr>
          </c:dPt>
          <c:dPt>
            <c:idx val="1"/>
            <c:spPr>
              <a:solidFill>
                <a:srgbClr val="FF5A1F"/>
              </a:solidFill>
            </c:spPr>
          </c:dPt>
          <c:dPt>
            <c:idx val="2"/>
            <c:spPr>
              <a:solidFill>
                <a:srgbClr val="B8B1BF"/>
              </a:solidFill>
            </c:spPr>
          </c:dPt>
          <c:dPt>
            <c:idx val="3"/>
            <c:spPr>
              <a:solidFill>
                <a:srgbClr val="B8B1BF"/>
              </a:solidFill>
            </c:spPr>
          </c:dPt>
          <c:dPt>
            <c:idx val="4"/>
            <c:spPr>
              <a:solidFill>
                <a:srgbClr val="12B886"/>
              </a:solidFill>
            </c:spPr>
          </c:dPt>
          <c:cat>
            <c:strRef>
              <c:f>Sheet1!$A$2:$A$6</c:f>
              <c:strCache>
                <c:ptCount val="5"/>
                <c:pt idx="0">
                  <c:v>عمولة المطعم (15% من 1,800)</c:v>
                </c:pt>
                <c:pt idx="1">
                  <c:v>رسوم التوصيل</c:v>
                </c:pt>
                <c:pt idx="2">
                  <c:v>أجر السائق</c:v>
                </c:pt>
                <c:pt idx="3">
                  <c:v>الدفع والدعم والتسويق</c:v>
                </c:pt>
                <c:pt idx="4">
                  <c:v>هامش المساهمة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270</c:v>
                </c:pt>
                <c:pt idx="1">
                  <c:v>150</c:v>
                </c:pt>
                <c:pt idx="2">
                  <c:v>-240</c:v>
                </c:pt>
                <c:pt idx="3">
                  <c:v>-95</c:v>
                </c:pt>
                <c:pt idx="4">
                  <c:v>85</c:v>
                </c:pt>
              </c:numCache>
            </c:numRef>
          </c:val>
        </c:ser>
        <c:dLbls>
          <c:numFmt formatCode="#,##0;-#,##0" sourceLinked="0"/>
          <c:txPr>
            <a:bodyPr/>
            <a:lstStyle/>
            <a:p>
              <a:pPr>
                <a:defRPr sz="10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10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330.0"/>
          <c:min val="-56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050">
          <a:solidFill>
            <a:srgbClr val="16131F"/>
          </a:solidFill>
          <a:latin typeface="IBM Plex Sans Arab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الإيراد الصافي (مليون د.ج)</c:v>
                </c:pt>
              </c:strCache>
            </c:strRef>
          </c:tx>
          <c:spPr>
            <a:solidFill>
              <a:srgbClr val="FF5A1F"/>
            </a:solidFill>
          </c:spPr>
          <c:cat>
            <c:strRef>
              <c:f>Sheet1!$A$2:$A$4</c:f>
              <c:strCache>
                <c:ptCount val="3"/>
                <c:pt idx="0">
                  <c:v>السنة 1</c:v>
                </c:pt>
                <c:pt idx="1">
                  <c:v>السنة 2</c:v>
                </c:pt>
                <c:pt idx="2">
                  <c:v>السنة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</c:v>
                </c:pt>
                <c:pt idx="1">
                  <c:v>165</c:v>
                </c:pt>
                <c:pt idx="2">
                  <c:v>410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E3D9CF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6131F"/>
          </a:solidFill>
          <a:latin typeface="IBM Plex Sans Arabic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استخدام التمويل</c:v>
                </c:pt>
              </c:strCache>
            </c:strRef>
          </c:tx>
          <c:dPt>
            <c:idx val="0"/>
            <c:spPr>
              <a:solidFill>
                <a:srgbClr val="FF5A1F"/>
              </a:solidFill>
              <a:ln>
                <a:solidFill>
                  <a:srgbClr val="16131F"/>
                </a:solidFill>
              </a:ln>
            </c:spPr>
          </c:dPt>
          <c:dPt>
            <c:idx val="1"/>
            <c:spPr>
              <a:solidFill>
                <a:srgbClr val="FFC43D"/>
              </a:solidFill>
              <a:ln>
                <a:solidFill>
                  <a:srgbClr val="16131F"/>
                </a:solidFill>
              </a:ln>
            </c:spPr>
          </c:dPt>
          <c:dPt>
            <c:idx val="2"/>
            <c:spPr>
              <a:solidFill>
                <a:srgbClr val="12B886"/>
              </a:solidFill>
              <a:ln>
                <a:solidFill>
                  <a:srgbClr val="16131F"/>
                </a:solidFill>
              </a:ln>
            </c:spPr>
          </c:dPt>
          <c:dPt>
            <c:idx val="3"/>
            <c:spPr>
              <a:solidFill>
                <a:srgbClr val="6D5BD0"/>
              </a:solidFill>
              <a:ln>
                <a:solidFill>
                  <a:srgbClr val="16131F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المنتج والتقنية</c:v>
                </c:pt>
                <c:pt idx="1">
                  <c:v>التوسع الميداني والسائقون</c:v>
                </c:pt>
                <c:pt idx="2">
                  <c:v>التسويق والاستحواذ</c:v>
                </c:pt>
                <c:pt idx="3">
                  <c:v>الاحتياطي والإدارة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0.35</c:v>
                </c:pt>
                <c:pt idx="1">
                  <c:v>0.3</c:v>
                </c:pt>
                <c:pt idx="2">
                  <c:v>0.22</c:v>
                </c:pt>
                <c:pt idx="3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</c:plotArea>
    <c:plotVisOnly val="1"/>
    <c:dispBlanksAs val="gap"/>
    <c:showDLblsOverMax val="0"/>
  </c:chart>
  <c:txPr>
    <a:bodyPr/>
    <a:lstStyle/>
    <a:p>
      <a:pPr>
        <a:defRPr sz="1100">
          <a:solidFill>
            <a:srgbClr val="FFF6EE"/>
          </a:solidFill>
          <a:latin typeface="IBM Plex Sans Arabic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3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120640" cy="6858000"/>
          </a:xfrm>
          <a:prstGeom prst="rect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566160" y="4480560"/>
            <a:ext cx="3108960" cy="3108960"/>
          </a:xfrm>
          <a:prstGeom prst="ellipse">
            <a:avLst/>
          </a:prstGeom>
          <a:solidFill>
            <a:srgbClr val="FF7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phone-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02920"/>
            <a:ext cx="2926080" cy="5852160"/>
          </a:xfrm>
          <a:prstGeom prst="rect">
            <a:avLst/>
          </a:prstGeom>
        </p:spPr>
      </p:pic>
      <p:pic>
        <p:nvPicPr>
          <p:cNvPr id="5" name="Picture 4" descr="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640080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60720" y="868680"/>
            <a:ext cx="46634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FFC43D"/>
                </a:solidFill>
                <a:latin typeface="Inter"/>
                <a:ea typeface="Inter"/>
                <a:cs typeface="Inter"/>
              </a:rPr>
              <a:t>TAWSIL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1554480"/>
            <a:ext cx="6153912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كل ما تحبّه</a:t>
            </a:r>
          </a:p>
          <a:p>
            <a:pPr algn="r" rtl="1">
              <a:lnSpc>
                <a:spcPct val="105000"/>
              </a:lnSpc>
            </a:pPr>
            <a:r>
              <a:rPr sz="48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إلى بابك في </a:t>
            </a:r>
            <a:r>
              <a:rPr sz="48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30 دقيقة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20" y="4069080"/>
            <a:ext cx="5879592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</a:pPr>
            <a:r>
              <a:rPr sz="1700" b="0">
                <a:solidFill>
                  <a:srgbClr val="D9D3CC"/>
                </a:solidFill>
                <a:latin typeface="IBM Plex Sans Arabic"/>
                <a:ea typeface="IBM Plex Sans Arabic"/>
                <a:cs typeface="IBM Plex Sans Arabic"/>
              </a:rPr>
              <a:t>منصة توصيل محلية تربط المطاعم والمتاجر بسكان المدن الجزائرية المتوسطة — بدءًا من سطيف.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22792" y="5440680"/>
            <a:ext cx="3017520" cy="475488"/>
          </a:xfrm>
          <a:prstGeom prst="roundRect">
            <a:avLst>
              <a:gd name="adj" fmla="val 50000"/>
            </a:avLst>
          </a:prstGeom>
          <a:solidFill>
            <a:srgbClr val="2A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22792" y="5440680"/>
            <a:ext cx="301752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25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عرض للمستثمرين · جولة تأسيسية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A99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8F8A99"/>
                </a:solidFill>
                <a:latin typeface="IBM Plex Sans Arabic"/>
                <a:ea typeface="IBM Plex Sans Arabic"/>
                <a:cs typeface="IBM Plex Sans Arabic"/>
              </a:rPr>
              <a:t>مثال تجريبي من Cadrien Studio · شركة وأرقام افتراضية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المشكلة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4712" y="896112"/>
            <a:ext cx="10515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الطلب موجود، لكن التجربة مكسورة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25712" y="2331720"/>
            <a:ext cx="251460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771632" y="2651760"/>
            <a:ext cx="548640" cy="548640"/>
          </a:xfrm>
          <a:prstGeom prst="roundRect">
            <a:avLst>
              <a:gd name="adj" fmla="val 30000"/>
            </a:avLst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71632" y="2651760"/>
            <a:ext cx="548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45752" y="3383279"/>
            <a:ext cx="1874519" cy="6858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الطلب بالهاتف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45752" y="4206240"/>
            <a:ext cx="1874519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خطوط مشغولة، طلبات تُسجَّل خطأً، ولا يعرف الزبون متى يصل الطلب.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46520" y="2331720"/>
            <a:ext cx="251460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092440" y="2651760"/>
            <a:ext cx="548640" cy="548640"/>
          </a:xfrm>
          <a:prstGeom prst="roundRect">
            <a:avLst>
              <a:gd name="adj" fmla="val 30000"/>
            </a:avLst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92440" y="2651760"/>
            <a:ext cx="548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6559" y="3383279"/>
            <a:ext cx="1874519" cy="6858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مطاعم بلا أسطول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6559" y="4206240"/>
            <a:ext cx="1874519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أغلب المطاعم الصغيرة لا تملك سائقين، فتخسر زبائن لا يستطيعون الحضور.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67327" y="2331720"/>
            <a:ext cx="251460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413247" y="2651760"/>
            <a:ext cx="548640" cy="548640"/>
          </a:xfrm>
          <a:prstGeom prst="roundRect">
            <a:avLst>
              <a:gd name="adj" fmla="val 30000"/>
            </a:avLst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13247" y="2651760"/>
            <a:ext cx="548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87367" y="3383279"/>
            <a:ext cx="1874519" cy="6858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ثقة الدفع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87367" y="4206240"/>
            <a:ext cx="1874519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الدفع نقدًا هو الأساس؛ أي تأخير أو خطأ في الطلب يعني خسارة الطرفين.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88135" y="2331720"/>
            <a:ext cx="251460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734055" y="2651760"/>
            <a:ext cx="548640" cy="548640"/>
          </a:xfrm>
          <a:prstGeom prst="roundRect">
            <a:avLst>
              <a:gd name="adj" fmla="val 30000"/>
            </a:avLst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734055" y="2651760"/>
            <a:ext cx="548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◎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08175" y="3383279"/>
            <a:ext cx="1874519" cy="6858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r" rtl="1">
              <a:lnSpc>
                <a:spcPct val="100000"/>
              </a:lnSpc>
            </a:pPr>
            <a:r>
              <a:rPr sz="1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المدن المتوسطة منسية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08175" y="4206240"/>
            <a:ext cx="1874519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الخدمات الكبرى تتركّز في العاصمة، بينما مدن كسطيف وبجاية وباتنة تنمو بسرعة.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توصيل · عرض للمستثمرين · مثال تجريبي بأرقام توضيحية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3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الحل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90872" y="896112"/>
            <a:ext cx="69494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ثلاثة تطبيقات، تجربة واحدة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4920" y="2057400"/>
            <a:ext cx="6583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</a:pPr>
            <a:r>
              <a:rPr sz="1600" b="0">
                <a:solidFill>
                  <a:srgbClr val="D9D3CC"/>
                </a:solidFill>
                <a:latin typeface="IBM Plex Sans Arabic"/>
                <a:ea typeface="IBM Plex Sans Arabic"/>
                <a:cs typeface="IBM Plex Sans Arabic"/>
              </a:rPr>
              <a:t>تطبيق للزبون، ولوحة للمطعم، وتطبيق للسائق — متصلة لحظيًا، ومصممة للعربية أولًا وللدفع عند الاستلام.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3154680"/>
            <a:ext cx="777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FF5A1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4920" y="3154680"/>
            <a:ext cx="5669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7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الزبون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4920" y="3538728"/>
            <a:ext cx="5669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يتصفح، يطلب، ويتتبع السائق على الخريطة لحظة بلحظة.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4178808"/>
            <a:ext cx="777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FF5A1F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4920" y="4178808"/>
            <a:ext cx="5669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7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المطعم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4920" y="4562856"/>
            <a:ext cx="5669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يستقبل الطلب على لوحة واضحة، يقبله، ويحدد وقت التحضير.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5202936"/>
            <a:ext cx="777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FF5A1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5202936"/>
            <a:ext cx="5669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7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السائق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4920" y="5586984"/>
            <a:ext cx="5669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يستلم أقرب طلب، يتبع المسار، ويؤكد التسليم والتحصيل.</a:t>
            </a:r>
          </a:p>
        </p:txBody>
      </p:sp>
      <p:pic>
        <p:nvPicPr>
          <p:cNvPr id="14" name="Picture 13" descr="phone-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85800"/>
            <a:ext cx="2743200" cy="5486400"/>
          </a:xfrm>
          <a:prstGeom prst="rect">
            <a:avLst/>
          </a:prstGeom>
        </p:spPr>
      </p:pic>
      <p:pic>
        <p:nvPicPr>
          <p:cNvPr id="15" name="Picture 14" descr="phone-tr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143000"/>
            <a:ext cx="2514600" cy="5029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A99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8F8A99"/>
                </a:solidFill>
                <a:latin typeface="IBM Plex Sans Arabic"/>
                <a:ea typeface="IBM Plex Sans Arabic"/>
                <a:cs typeface="IBM Plex Sans Arabic"/>
              </a:rPr>
              <a:t>توصيل · عرض للمستثمرين · مثال تجريبي بأرقام توضيحية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كيف يعمل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4712" y="896112"/>
            <a:ext cx="10515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من الطلب إلى الباب في أربع خطوات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2377440"/>
            <a:ext cx="868680" cy="868680"/>
          </a:xfrm>
          <a:prstGeom prst="roundRect">
            <a:avLst>
              <a:gd name="adj" fmla="val 49473"/>
            </a:avLst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25912" y="2377440"/>
            <a:ext cx="8686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079992" y="2788920"/>
            <a:ext cx="1600200" cy="45720"/>
          </a:xfrm>
          <a:prstGeom prst="rect">
            <a:avLst/>
          </a:prstGeom>
          <a:solidFill>
            <a:srgbClr val="E3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88552" y="3566160"/>
            <a:ext cx="2651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يختار الزبون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88552" y="4069080"/>
            <a:ext cx="2514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3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مطعم قريب وطبق، مع وقت توصيل تقديري واضح.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82712" y="2377440"/>
            <a:ext cx="868680" cy="868680"/>
          </a:xfrm>
          <a:prstGeom prst="roundRect">
            <a:avLst>
              <a:gd name="adj" fmla="val 49473"/>
            </a:avLst>
          </a:prstGeom>
          <a:solidFill>
            <a:srgbClr val="161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82712" y="2377440"/>
            <a:ext cx="8686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36792" y="2788920"/>
            <a:ext cx="1600200" cy="45720"/>
          </a:xfrm>
          <a:prstGeom prst="rect">
            <a:avLst/>
          </a:prstGeom>
          <a:solidFill>
            <a:srgbClr val="E3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45352" y="3566160"/>
            <a:ext cx="2651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يؤكد المطعم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45352" y="4069080"/>
            <a:ext cx="2514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3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في أقل من دقيقتين، ويبدأ التحضير.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9512" y="2377440"/>
            <a:ext cx="868680" cy="868680"/>
          </a:xfrm>
          <a:prstGeom prst="roundRect">
            <a:avLst>
              <a:gd name="adj" fmla="val 49473"/>
            </a:avLst>
          </a:prstGeom>
          <a:solidFill>
            <a:srgbClr val="161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9512" y="2377440"/>
            <a:ext cx="8686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93592" y="2788920"/>
            <a:ext cx="1600200" cy="45720"/>
          </a:xfrm>
          <a:prstGeom prst="rect">
            <a:avLst/>
          </a:prstGeom>
          <a:solidFill>
            <a:srgbClr val="E3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02152" y="3566160"/>
            <a:ext cx="2651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يتجه السائق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02152" y="4069080"/>
            <a:ext cx="2514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3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أقرب سائق متاح يُعيَّن تلقائيًا.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96312" y="2377440"/>
            <a:ext cx="868680" cy="868680"/>
          </a:xfrm>
          <a:prstGeom prst="roundRect">
            <a:avLst>
              <a:gd name="adj" fmla="val 49473"/>
            </a:avLst>
          </a:prstGeom>
          <a:solidFill>
            <a:srgbClr val="161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96312" y="2377440"/>
            <a:ext cx="86868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4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" y="3566160"/>
            <a:ext cx="26517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التسليم والدفع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952" y="4069080"/>
            <a:ext cx="2514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3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نقدًا أو بالبطاقة الذهبية / CIB، مع تقييم الخدمة.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349240"/>
            <a:ext cx="11091672" cy="777240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349240"/>
            <a:ext cx="105613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FF5A1F"/>
                </a:solidFill>
                <a:latin typeface="IBM Plex Sans Arabic"/>
                <a:ea typeface="IBM Plex Sans Arabic"/>
                <a:cs typeface="IBM Plex Sans Arabic"/>
              </a:rPr>
              <a:t>الهدف التشغيلي: </a:t>
            </a:r>
            <a:r>
              <a:rPr sz="15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متوسط زمن توصيل أقل من 30 دقيقة داخل نطاق 5 كم من كل مطعم شريك.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توصيل · عرض للمستثمرين · مثال تجريبي بأرقام توضيحية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المنتج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5112" y="896112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نموذج أولي يعمل — وليس مجرد تصميم</a:t>
            </a:r>
          </a:p>
        </p:txBody>
      </p:sp>
      <p:pic>
        <p:nvPicPr>
          <p:cNvPr id="4" name="Picture 3" descr="phone-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11680"/>
            <a:ext cx="2103120" cy="4206240"/>
          </a:xfrm>
          <a:prstGeom prst="rect">
            <a:avLst/>
          </a:prstGeom>
        </p:spPr>
      </p:pic>
      <p:pic>
        <p:nvPicPr>
          <p:cNvPr id="5" name="Picture 4" descr="phone-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2240280"/>
            <a:ext cx="2103120" cy="4206240"/>
          </a:xfrm>
          <a:prstGeom prst="rect">
            <a:avLst/>
          </a:prstGeom>
        </p:spPr>
      </p:pic>
      <p:pic>
        <p:nvPicPr>
          <p:cNvPr id="6" name="Picture 5" descr="phone-c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2011680"/>
            <a:ext cx="2103120" cy="4206240"/>
          </a:xfrm>
          <a:prstGeom prst="rect">
            <a:avLst/>
          </a:prstGeom>
        </p:spPr>
      </p:pic>
      <p:pic>
        <p:nvPicPr>
          <p:cNvPr id="7" name="Picture 6" descr="phone-tra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2240280"/>
            <a:ext cx="2103120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1051560"/>
            <a:ext cx="40233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5000"/>
              </a:lnSpc>
            </a:pPr>
            <a:r>
              <a:rPr sz="12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تطبيق ويب تقدّمي (PWA) قابل للتثبيت، يعمل على الهواتف المتوسطة وبشبكة ضعيفة.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توصيل · عرض للمستثمرين · مثال تجريبي بأرقام توضيحية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السوق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4712" y="896112"/>
            <a:ext cx="10515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نبدأ بمدينة واحدة، ونتوسع ولاية بولاية</a:t>
            </a:r>
          </a:p>
        </p:txBody>
      </p:sp>
      <p:sp>
        <p:nvSpPr>
          <p:cNvPr id="4" name="Oval 3"/>
          <p:cNvSpPr/>
          <p:nvPr/>
        </p:nvSpPr>
        <p:spPr>
          <a:xfrm>
            <a:off x="1051560" y="1691639"/>
            <a:ext cx="4480560" cy="4480560"/>
          </a:xfrm>
          <a:prstGeom prst="ellipse">
            <a:avLst/>
          </a:prstGeom>
          <a:solidFill>
            <a:srgbClr val="E9DD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743200" y="1965959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16131F"/>
                </a:solidFill>
                <a:latin typeface="Inter"/>
                <a:ea typeface="Inter"/>
                <a:cs typeface="Inter"/>
              </a:rPr>
              <a:t>TAM</a:t>
            </a:r>
          </a:p>
        </p:txBody>
      </p:sp>
      <p:sp>
        <p:nvSpPr>
          <p:cNvPr id="6" name="Oval 5"/>
          <p:cNvSpPr/>
          <p:nvPr/>
        </p:nvSpPr>
        <p:spPr>
          <a:xfrm>
            <a:off x="1691640" y="2971800"/>
            <a:ext cx="3200400" cy="3200400"/>
          </a:xfrm>
          <a:prstGeom prst="ellipse">
            <a:avLst/>
          </a:prstGeom>
          <a:solidFill>
            <a:srgbClr val="F8B9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0" y="324612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16131F"/>
                </a:solidFill>
                <a:latin typeface="Inter"/>
                <a:ea typeface="Inter"/>
                <a:cs typeface="Inter"/>
              </a:rPr>
              <a:t>SAM</a:t>
            </a:r>
          </a:p>
        </p:txBody>
      </p:sp>
      <p:sp>
        <p:nvSpPr>
          <p:cNvPr id="8" name="Oval 7"/>
          <p:cNvSpPr/>
          <p:nvPr/>
        </p:nvSpPr>
        <p:spPr>
          <a:xfrm>
            <a:off x="2331720" y="4251960"/>
            <a:ext cx="1920240" cy="1920240"/>
          </a:xfrm>
          <a:prstGeom prst="ellipse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0" y="502920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0" y="2148840"/>
            <a:ext cx="46908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000" b="1">
                <a:solidFill>
                  <a:srgbClr val="FF5A1F"/>
                </a:solidFill>
                <a:latin typeface="Inter"/>
                <a:ea typeface="Inter"/>
                <a:cs typeface="Inter"/>
              </a:rPr>
              <a:t>TAM  </a:t>
            </a:r>
            <a:r>
              <a:rPr sz="20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≈ 95 مليار د.ج / سنة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2606040"/>
            <a:ext cx="4690872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30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إنفاق سنوي تقديري على الوجبات الجاهزة في الولايات العشر المستهدفة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0" y="3474720"/>
            <a:ext cx="46908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000" b="1">
                <a:solidFill>
                  <a:srgbClr val="FF5A1F"/>
                </a:solidFill>
                <a:latin typeface="Inter"/>
                <a:ea typeface="Inter"/>
                <a:cs typeface="Inter"/>
              </a:rPr>
              <a:t>SAM  </a:t>
            </a:r>
            <a:r>
              <a:rPr sz="20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≈ 14 مليار د.ج / سنة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9440" y="3931920"/>
            <a:ext cx="4690872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30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الجزء القابل للطلب عبر الهاتف في مدن الإطلاق الأربع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4800600"/>
            <a:ext cx="46908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000" b="1">
                <a:solidFill>
                  <a:srgbClr val="FF5A1F"/>
                </a:solidFill>
                <a:latin typeface="Inter"/>
                <a:ea typeface="Inter"/>
                <a:cs typeface="Inter"/>
              </a:rPr>
              <a:t>SOM  </a:t>
            </a:r>
            <a:r>
              <a:rPr sz="20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≈ 2 مليار د.ج / سنة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5257800"/>
            <a:ext cx="4690872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30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قيمة الطلبات المستهدفة في السنة الثالثة (≈ 14% من SAM)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الأرقام افتراضات توضيحية لأغراض العرض، وتُستبدل ببيانات السوق الفعلية قبل أي استخدام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نموذج الإيرادات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4712" y="896112"/>
            <a:ext cx="10515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2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ثلاثة مصادر دخل، وكل طلب مربح من اليوم الأول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445752" y="2103120"/>
            <a:ext cx="2194560" cy="2057400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74352" y="2286000"/>
            <a:ext cx="1737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6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15%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74352" y="292608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عمولة المطعم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74352" y="3310128"/>
            <a:ext cx="1783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1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على قيمة السلة، مقابل الطلبات الإضافية والتوصيل.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4032" y="2103120"/>
            <a:ext cx="2194560" cy="2057400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42632" y="2286000"/>
            <a:ext cx="1737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6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150 د.ج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2632" y="292608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رسوم التوصيل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42632" y="3310128"/>
            <a:ext cx="1783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1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يدفعها الزبون، وتغطي جزءًا من أجر السائق.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82312" y="2103120"/>
            <a:ext cx="2194560" cy="2057400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10912" y="2286000"/>
            <a:ext cx="17373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6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4,900 د.ج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10912" y="2926080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ظهور مميز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10912" y="3310128"/>
            <a:ext cx="1783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1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اشتراك شهري اختياري للمطاعم في أعلى نتائج البحث.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502920" y="2011680"/>
          <a:ext cx="420624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120640" y="4526280"/>
            <a:ext cx="6519672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</a:pPr>
            <a:r>
              <a:rPr sz="1350" b="1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سلة متوسطة 1,800 د.ج: </a:t>
            </a:r>
            <a:r>
              <a:rPr sz="13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الإيراد 420 د.ج، والتكلفة المتغيرة 335 د.ج، فيبقى 85 د.ج هامش مساهمة لكل طلب — يتحسّن مع كثافة الطلبات وتجميع المسارات.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توصيل · عرض للمستثمرين · مثال تجريبي بأرقام توضيحية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التموضع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5112" y="896112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مكان واضح لم يشغله أحد بعد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011680"/>
            <a:ext cx="6400800" cy="41148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87368" y="2240280"/>
            <a:ext cx="27432" cy="3657600"/>
          </a:xfrm>
          <a:prstGeom prst="rect">
            <a:avLst/>
          </a:prstGeom>
          <a:solidFill>
            <a:srgbClr val="E3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43000" y="4050791"/>
            <a:ext cx="5943600" cy="27432"/>
          </a:xfrm>
          <a:prstGeom prst="rect">
            <a:avLst/>
          </a:prstGeom>
          <a:solidFill>
            <a:srgbClr val="E3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585216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050" b="0">
                <a:solidFill>
                  <a:srgbClr val="7C7684"/>
                </a:solidFill>
                <a:latin typeface="IBM Plex Sans Arabic"/>
                <a:ea typeface="IBM Plex Sans Arabic"/>
                <a:cs typeface="IBM Plex Sans Arabic"/>
              </a:rPr>
              <a:t>التغطية: العاصمة فقط  ←  المدن المتوسطة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22402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050" b="0">
                <a:solidFill>
                  <a:srgbClr val="7C7684"/>
                </a:solidFill>
                <a:latin typeface="IBM Plex Sans Arabic"/>
                <a:ea typeface="IBM Plex Sans Arabic"/>
                <a:cs typeface="IBM Plex Sans Arabic"/>
              </a:rPr>
              <a:t>سرعة</a:t>
            </a:r>
          </a:p>
        </p:txBody>
      </p:sp>
      <p:sp>
        <p:nvSpPr>
          <p:cNvPr id="9" name="Oval 8"/>
          <p:cNvSpPr/>
          <p:nvPr/>
        </p:nvSpPr>
        <p:spPr>
          <a:xfrm>
            <a:off x="1709928" y="2532888"/>
            <a:ext cx="237744" cy="237744"/>
          </a:xfrm>
          <a:prstGeom prst="ellipse">
            <a:avLst/>
          </a:prstGeom>
          <a:solidFill>
            <a:srgbClr val="161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59" y="2816351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1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تطبيقات وطنية كبرى</a:t>
            </a:r>
          </a:p>
        </p:txBody>
      </p:sp>
      <p:sp>
        <p:nvSpPr>
          <p:cNvPr id="11" name="Oval 10"/>
          <p:cNvSpPr/>
          <p:nvPr/>
        </p:nvSpPr>
        <p:spPr>
          <a:xfrm>
            <a:off x="5550408" y="4864608"/>
            <a:ext cx="237744" cy="237744"/>
          </a:xfrm>
          <a:prstGeom prst="ellipse">
            <a:avLst/>
          </a:prstGeom>
          <a:solidFill>
            <a:srgbClr val="B8B1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06240" y="5148072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1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صفحات فيسبوك وواتساب</a:t>
            </a:r>
          </a:p>
        </p:txBody>
      </p:sp>
      <p:sp>
        <p:nvSpPr>
          <p:cNvPr id="13" name="Oval 12"/>
          <p:cNvSpPr/>
          <p:nvPr/>
        </p:nvSpPr>
        <p:spPr>
          <a:xfrm>
            <a:off x="1892808" y="4910328"/>
            <a:ext cx="237744" cy="237744"/>
          </a:xfrm>
          <a:prstGeom prst="ellipse">
            <a:avLst/>
          </a:prstGeom>
          <a:solidFill>
            <a:srgbClr val="B8B1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5193792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1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توصيل المطعم الذاتي</a:t>
            </a:r>
          </a:p>
        </p:txBody>
      </p:sp>
      <p:sp>
        <p:nvSpPr>
          <p:cNvPr id="15" name="Oval 14"/>
          <p:cNvSpPr/>
          <p:nvPr/>
        </p:nvSpPr>
        <p:spPr>
          <a:xfrm>
            <a:off x="5294376" y="2322576"/>
            <a:ext cx="384048" cy="384048"/>
          </a:xfrm>
          <a:prstGeom prst="ellipse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023360" y="2752344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3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توصيل</a:t>
            </a:r>
          </a:p>
        </p:txBody>
      </p:sp>
      <p:sp>
        <p:nvSpPr>
          <p:cNvPr id="17" name="Oval 16"/>
          <p:cNvSpPr/>
          <p:nvPr/>
        </p:nvSpPr>
        <p:spPr>
          <a:xfrm>
            <a:off x="11475720" y="2176272"/>
            <a:ext cx="164592" cy="164592"/>
          </a:xfrm>
          <a:prstGeom prst="ellipse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0" y="2103120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7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محلّي أولًا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0" y="2514600"/>
            <a:ext cx="35661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فريق ميداني في كل مدينة، وعقود مباشرة مع المطاعم.</a:t>
            </a:r>
          </a:p>
        </p:txBody>
      </p:sp>
      <p:sp>
        <p:nvSpPr>
          <p:cNvPr id="20" name="Oval 19"/>
          <p:cNvSpPr/>
          <p:nvPr/>
        </p:nvSpPr>
        <p:spPr>
          <a:xfrm>
            <a:off x="11475720" y="3502152"/>
            <a:ext cx="164592" cy="164592"/>
          </a:xfrm>
          <a:prstGeom prst="ellipse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0" y="3429000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7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عربي ودارجة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0" y="3840480"/>
            <a:ext cx="35661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واجهة ودعم بلغة الزبون، مع مساعد يفهم الدارجة.</a:t>
            </a:r>
          </a:p>
        </p:txBody>
      </p:sp>
      <p:sp>
        <p:nvSpPr>
          <p:cNvPr id="23" name="Oval 22"/>
          <p:cNvSpPr/>
          <p:nvPr/>
        </p:nvSpPr>
        <p:spPr>
          <a:xfrm>
            <a:off x="11475720" y="4828031"/>
            <a:ext cx="164592" cy="164592"/>
          </a:xfrm>
          <a:prstGeom prst="ellipse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0" y="4754879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7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الدفع عند الاستلام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0" y="5166359"/>
            <a:ext cx="35661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12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تصميم كامل حول الدفع النقدي، مع تحصيل يومي شفاف.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الخريطة توضيحية ولا تقيّم أي شركة بعينها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3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خطة الإطلاق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5112" y="896112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ثلاث مراحل خلال 24 شهرًا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3127248"/>
            <a:ext cx="10561320" cy="54864"/>
          </a:xfrm>
          <a:prstGeom prst="rect">
            <a:avLst/>
          </a:prstGeom>
          <a:solidFill>
            <a:srgbClr val="3A34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173968" y="2990088"/>
            <a:ext cx="329184" cy="329184"/>
          </a:xfrm>
          <a:prstGeom prst="ellipse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65592" y="2331720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المرحلة 1 · الأشهر 0–6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65592" y="3611880"/>
            <a:ext cx="3383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0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سطيف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65592" y="420624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3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60 مطعمًا شريكًا · 40 سائقًا · 6,000 طلب شهريًا</a:t>
            </a:r>
          </a:p>
        </p:txBody>
      </p:sp>
      <p:sp>
        <p:nvSpPr>
          <p:cNvPr id="9" name="Oval 8"/>
          <p:cNvSpPr/>
          <p:nvPr/>
        </p:nvSpPr>
        <p:spPr>
          <a:xfrm>
            <a:off x="7562088" y="2990088"/>
            <a:ext cx="329184" cy="329184"/>
          </a:xfrm>
          <a:prstGeom prst="ellipse">
            <a:avLst/>
          </a:prstGeom>
          <a:solidFill>
            <a:srgbClr val="FFC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53712" y="2331720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المرحلة 2 · الأشهر 7–15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3611880"/>
            <a:ext cx="3383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0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+ بجاية، باتنة، برج بوعريريج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420624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3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250 مطعمًا · 35,000 طلب شهريًا</a:t>
            </a:r>
          </a:p>
        </p:txBody>
      </p:sp>
      <p:sp>
        <p:nvSpPr>
          <p:cNvPr id="13" name="Oval 12"/>
          <p:cNvSpPr/>
          <p:nvPr/>
        </p:nvSpPr>
        <p:spPr>
          <a:xfrm>
            <a:off x="3950207" y="2990088"/>
            <a:ext cx="329184" cy="329184"/>
          </a:xfrm>
          <a:prstGeom prst="ellipse">
            <a:avLst/>
          </a:prstGeom>
          <a:solidFill>
            <a:srgbClr val="12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1831" y="2331720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المرحلة 3 · الأشهر 16–24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1831" y="3611880"/>
            <a:ext cx="3383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20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10 ولايات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1831" y="4206240"/>
            <a:ext cx="3291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1300" b="0">
                <a:solidFill>
                  <a:srgbClr val="BDB6C4"/>
                </a:solidFill>
                <a:latin typeface="IBM Plex Sans Arabic"/>
                <a:ea typeface="IBM Plex Sans Arabic"/>
                <a:cs typeface="IBM Plex Sans Arabic"/>
              </a:rPr>
              <a:t>800 مطعم · 80,000 طلب شهريًا · التوازن التشغيلي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349240"/>
            <a:ext cx="11091672" cy="777240"/>
          </a:xfrm>
          <a:prstGeom prst="roundRect">
            <a:avLst>
              <a:gd name="adj" fmla="val 23529"/>
            </a:avLst>
          </a:prstGeom>
          <a:solidFill>
            <a:srgbClr val="2A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349240"/>
            <a:ext cx="1056132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FFC43D"/>
                </a:solidFill>
                <a:latin typeface="IBM Plex Sans Arabic"/>
                <a:ea typeface="IBM Plex Sans Arabic"/>
                <a:cs typeface="IBM Plex Sans Arabic"/>
              </a:rPr>
              <a:t>قناة الاستحواذ الأولى: </a:t>
            </a:r>
            <a:r>
              <a:rPr sz="15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التوصيل المجاني لأول طلب، شراكات مع الأحياء الجامعية، وصفحات المطاعم نفسها.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A99"/>
                </a:solidFill>
                <a:latin typeface="Inter"/>
                <a:ea typeface="Inter"/>
                <a:cs typeface="Inter"/>
              </a:rPr>
              <a:t>09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8F8A99"/>
                </a:solidFill>
                <a:latin typeface="IBM Plex Sans Arabic"/>
                <a:ea typeface="IBM Plex Sans Arabic"/>
                <a:cs typeface="IBM Plex Sans Arabic"/>
              </a:rPr>
              <a:t>توصيل · عرض للمستثمرين · مثال تجريبي بأرقام توضيحية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التوقعات المالية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5112" y="896112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نمو الطلبات والإيرادات (افتراضي)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920240"/>
          <a:ext cx="6400800" cy="42976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0" y="2103120"/>
          <a:ext cx="4325112" cy="3291840"/>
        </p:xfrm>
        <a:graphic>
          <a:graphicData uri="http://schemas.openxmlformats.org/drawingml/2006/table">
            <a:tbl>
              <a:tblPr firstRow="0" bandRow="0" rtl="1">
                <a:tableStyleId>{5C22544A-7EE6-4342-B048-85BDC9FD1C3A}</a:tableStyleId>
              </a:tblPr>
              <a:tblGrid>
                <a:gridCol w="868680"/>
                <a:gridCol w="868680"/>
                <a:gridCol w="868680"/>
                <a:gridCol w="1719072"/>
              </a:tblGrid>
              <a:tr h="548640">
                <a:tc>
                  <a:txBody>
                    <a:bodyPr/>
                    <a:lstStyle/>
                    <a:p>
                      <a:pPr algn="ctr" rtl="1"/>
                      <a:r>
                        <a:rPr sz="1200" b="1">
                          <a:solidFill>
                            <a:srgbClr val="FFF6EE"/>
                          </a:solidFill>
                          <a:latin typeface="IBM Plex Sans Arabic"/>
                          <a:cs typeface="IBM Plex Sans Arabic"/>
                        </a:rPr>
                        <a:t>السنة 3</a:t>
                      </a:r>
                    </a:p>
                  </a:txBody>
                  <a:tcPr marL="91440" marR="91440">
                    <a:solidFill>
                      <a:srgbClr val="16131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1">
                          <a:solidFill>
                            <a:srgbClr val="FFF6EE"/>
                          </a:solidFill>
                          <a:latin typeface="IBM Plex Sans Arabic"/>
                          <a:cs typeface="IBM Plex Sans Arabic"/>
                        </a:rPr>
                        <a:t>السنة 2</a:t>
                      </a:r>
                    </a:p>
                  </a:txBody>
                  <a:tcPr marL="91440" marR="91440">
                    <a:solidFill>
                      <a:srgbClr val="16131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1">
                          <a:solidFill>
                            <a:srgbClr val="FFF6EE"/>
                          </a:solidFill>
                          <a:latin typeface="IBM Plex Sans Arabic"/>
                          <a:cs typeface="IBM Plex Sans Arabic"/>
                        </a:rPr>
                        <a:t>السنة 1</a:t>
                      </a:r>
                    </a:p>
                  </a:txBody>
                  <a:tcPr marL="91440" marR="91440">
                    <a:solidFill>
                      <a:srgbClr val="16131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1">
                          <a:solidFill>
                            <a:srgbClr val="FFF6EE"/>
                          </a:solidFill>
                          <a:latin typeface="IBM Plex Sans Arabic"/>
                          <a:cs typeface="IBM Plex Sans Arabic"/>
                        </a:rPr>
                        <a:t> </a:t>
                      </a:r>
                    </a:p>
                  </a:txBody>
                  <a:tcPr marL="91440" marR="91440">
                    <a:solidFill>
                      <a:srgbClr val="16131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1,020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410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95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1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الطلبات (ألف)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800</a:t>
                      </a:r>
                    </a:p>
                  </a:txBody>
                  <a:tcPr marL="91440" marR="91440">
                    <a:solidFill>
                      <a:srgbClr val="FB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380</a:t>
                      </a:r>
                    </a:p>
                  </a:txBody>
                  <a:tcPr marL="91440" marR="91440">
                    <a:solidFill>
                      <a:srgbClr val="FB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120</a:t>
                      </a:r>
                    </a:p>
                  </a:txBody>
                  <a:tcPr marL="91440" marR="91440">
                    <a:solidFill>
                      <a:srgbClr val="FBF3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1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المطاعم الشريكة</a:t>
                      </a:r>
                    </a:p>
                  </a:txBody>
                  <a:tcPr marL="91440" marR="91440">
                    <a:solidFill>
                      <a:srgbClr val="FBF3E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1,950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1,850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1,750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1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متوسط السلة (د.ج)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120</a:t>
                      </a:r>
                    </a:p>
                  </a:txBody>
                  <a:tcPr marL="91440" marR="91440">
                    <a:solidFill>
                      <a:srgbClr val="FB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85</a:t>
                      </a:r>
                    </a:p>
                  </a:txBody>
                  <a:tcPr marL="91440" marR="91440">
                    <a:solidFill>
                      <a:srgbClr val="FBF3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40</a:t>
                      </a:r>
                    </a:p>
                  </a:txBody>
                  <a:tcPr marL="91440" marR="91440">
                    <a:solidFill>
                      <a:srgbClr val="FBF3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1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هامش المساهمة / طلب</a:t>
                      </a:r>
                    </a:p>
                  </a:txBody>
                  <a:tcPr marL="91440" marR="91440">
                    <a:solidFill>
                      <a:srgbClr val="FBF3E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إيجابية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≈ التوازن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200" b="0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سلبية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1">
                          <a:solidFill>
                            <a:srgbClr val="16131F"/>
                          </a:solidFill>
                          <a:latin typeface="IBM Plex Sans Arabic"/>
                          <a:cs typeface="IBM Plex Sans Arabic"/>
                        </a:rPr>
                        <a:t>نتيجة التشغيل</a:t>
                      </a:r>
                    </a:p>
                  </a:txBody>
                  <a:tcPr marL="91440" marR="9144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15200" y="5577840"/>
            <a:ext cx="432511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>
                <a:solidFill>
                  <a:srgbClr val="7C7684"/>
                </a:solidFill>
                <a:latin typeface="IBM Plex Sans Arabic"/>
                <a:ea typeface="IBM Plex Sans Arabic"/>
                <a:cs typeface="IBM Plex Sans Arabic"/>
              </a:rPr>
              <a:t>نموذج مالي مبسّط لأغراض العرض فقط.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أرقام افتراضية توضيحية — تُبنى التوقعات الحقيقية من بيانات المرحلة التجريبية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الفريق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5112" y="896112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فريق صغير يجمع التقنية والميدان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052560" y="2148840"/>
            <a:ext cx="2587752" cy="3566160"/>
          </a:xfrm>
          <a:prstGeom prst="roundRect">
            <a:avLst>
              <a:gd name="adj" fmla="val 777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2076" y="2514600"/>
            <a:ext cx="1188720" cy="1188720"/>
          </a:xfrm>
          <a:prstGeom prst="ellipse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52076" y="2514600"/>
            <a:ext cx="1188720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CEO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5440" y="3931920"/>
            <a:ext cx="22219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500" b="1">
                <a:solidFill>
                  <a:srgbClr val="A29BAA"/>
                </a:solidFill>
                <a:latin typeface="Tajawal"/>
                <a:ea typeface="Tajawal"/>
                <a:cs typeface="Tajawal"/>
              </a:rPr>
              <a:t>[الاسم]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0" y="4343400"/>
            <a:ext cx="222199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4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المؤسس والرئيس التنفيذي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0" y="4892040"/>
            <a:ext cx="222199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1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العمليات والشراكات مع المطاعم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27648" y="2148840"/>
            <a:ext cx="2587752" cy="3566160"/>
          </a:xfrm>
          <a:prstGeom prst="roundRect">
            <a:avLst>
              <a:gd name="adj" fmla="val 777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027164" y="2514600"/>
            <a:ext cx="1188720" cy="1188720"/>
          </a:xfrm>
          <a:prstGeom prst="ellipse">
            <a:avLst/>
          </a:prstGeom>
          <a:solidFill>
            <a:srgbClr val="161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27164" y="2514600"/>
            <a:ext cx="1188720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CTO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528" y="3931920"/>
            <a:ext cx="22219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500" b="1">
                <a:solidFill>
                  <a:srgbClr val="A29BAA"/>
                </a:solidFill>
                <a:latin typeface="Tajawal"/>
                <a:ea typeface="Tajawal"/>
                <a:cs typeface="Tajawal"/>
              </a:rPr>
              <a:t>[الاسم]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0528" y="4343400"/>
            <a:ext cx="222199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4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الشريك التقني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0528" y="4892040"/>
            <a:ext cx="222199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1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المنتج والتطبيقات والبنية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02736" y="2148840"/>
            <a:ext cx="2587752" cy="3566160"/>
          </a:xfrm>
          <a:prstGeom prst="roundRect">
            <a:avLst>
              <a:gd name="adj" fmla="val 777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4302252" y="2514600"/>
            <a:ext cx="1188720" cy="1188720"/>
          </a:xfrm>
          <a:prstGeom prst="ellipse">
            <a:avLst/>
          </a:prstGeom>
          <a:solidFill>
            <a:srgbClr val="FFC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02252" y="2514600"/>
            <a:ext cx="1188720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16131F"/>
                </a:solidFill>
                <a:latin typeface="Inter"/>
                <a:ea typeface="Inter"/>
                <a:cs typeface="Inter"/>
              </a:rPr>
              <a:t>OPS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85616" y="3931920"/>
            <a:ext cx="22219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500" b="1">
                <a:solidFill>
                  <a:srgbClr val="A29BAA"/>
                </a:solidFill>
                <a:latin typeface="Tajawal"/>
                <a:ea typeface="Tajawal"/>
                <a:cs typeface="Tajawal"/>
              </a:rPr>
              <a:t>[الاسم]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85616" y="4343400"/>
            <a:ext cx="222199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4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مسؤول العمليات الميدانية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5616" y="4892040"/>
            <a:ext cx="222199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1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توظيف السائقين وجودة التوصيل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77824" y="2148840"/>
            <a:ext cx="2587752" cy="3566160"/>
          </a:xfrm>
          <a:prstGeom prst="roundRect">
            <a:avLst>
              <a:gd name="adj" fmla="val 777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577340" y="2514600"/>
            <a:ext cx="1188720" cy="1188720"/>
          </a:xfrm>
          <a:prstGeom prst="ellipse">
            <a:avLst/>
          </a:prstGeom>
          <a:solidFill>
            <a:srgbClr val="12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77340" y="2514600"/>
            <a:ext cx="1188720" cy="11887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GRW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" y="3931920"/>
            <a:ext cx="22219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500" b="1">
                <a:solidFill>
                  <a:srgbClr val="A29BAA"/>
                </a:solidFill>
                <a:latin typeface="Tajawal"/>
                <a:ea typeface="Tajawal"/>
                <a:cs typeface="Tajawal"/>
              </a:rPr>
              <a:t>[الاسم]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" y="4343400"/>
            <a:ext cx="222199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4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مسؤول النمو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4892040"/>
            <a:ext cx="222199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sz="1150" b="0">
                <a:solidFill>
                  <a:srgbClr val="4A4553"/>
                </a:solidFill>
                <a:latin typeface="IBM Plex Sans Arabic"/>
                <a:ea typeface="IBM Plex Sans Arabic"/>
                <a:cs typeface="IBM Plex Sans Arabic"/>
              </a:rPr>
              <a:t>التسويق المحلي وخدمة الزبائن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قالب: تُضاف أسماء الفريق الحقيقي وخبراته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3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الطلب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82312" y="896112"/>
            <a:ext cx="68580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000" b="1">
                <a:solidFill>
                  <a:srgbClr val="FFF6EE"/>
                </a:solidFill>
                <a:latin typeface="Tajawal"/>
                <a:ea typeface="Tajawal"/>
                <a:cs typeface="Tajawal"/>
              </a:rPr>
              <a:t>نبحث عن 45 مليون د.ج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82312" y="2057400"/>
            <a:ext cx="68580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</a:pPr>
            <a:r>
              <a:rPr sz="1600" b="0">
                <a:solidFill>
                  <a:srgbClr val="D9D3CC"/>
                </a:solidFill>
                <a:latin typeface="IBM Plex Sans Arabic"/>
                <a:ea typeface="IBM Plex Sans Arabic"/>
                <a:cs typeface="IBM Plex Sans Arabic"/>
              </a:rPr>
              <a:t>استثمار في رأس المال (حصص) لتمويل 18 شهرًا من التشغيل، حتى إطلاق المرحلة الثانية.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280160"/>
          <a:ext cx="393192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2926080"/>
            <a:ext cx="39319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FFF6EE"/>
                </a:solidFill>
                <a:latin typeface="Inter"/>
                <a:ea typeface="Inter"/>
                <a:cs typeface="Inter"/>
              </a:rPr>
              <a:t>45M</a:t>
            </a:r>
          </a:p>
        </p:txBody>
      </p:sp>
      <p:sp>
        <p:nvSpPr>
          <p:cNvPr id="7" name="Oval 6"/>
          <p:cNvSpPr/>
          <p:nvPr/>
        </p:nvSpPr>
        <p:spPr>
          <a:xfrm>
            <a:off x="11457432" y="3355848"/>
            <a:ext cx="182880" cy="182880"/>
          </a:xfrm>
          <a:prstGeom prst="ellipse">
            <a:avLst/>
          </a:prstGeom>
          <a:solidFill>
            <a:srgbClr val="FF5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0" y="3246120"/>
            <a:ext cx="4709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المنتج والتقنية</a:t>
            </a:r>
            <a:r>
              <a:rPr sz="16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   </a:t>
            </a:r>
            <a:r>
              <a:rPr sz="1600" b="1">
                <a:solidFill>
                  <a:srgbClr val="FF5A1F"/>
                </a:solidFill>
                <a:latin typeface="Inter"/>
                <a:ea typeface="Inter"/>
                <a:cs typeface="Inter"/>
              </a:rPr>
              <a:t>35%</a:t>
            </a:r>
          </a:p>
        </p:txBody>
      </p:sp>
      <p:sp>
        <p:nvSpPr>
          <p:cNvPr id="9" name="Oval 8"/>
          <p:cNvSpPr/>
          <p:nvPr/>
        </p:nvSpPr>
        <p:spPr>
          <a:xfrm>
            <a:off x="11457432" y="3977639"/>
            <a:ext cx="182880" cy="182880"/>
          </a:xfrm>
          <a:prstGeom prst="ellipse">
            <a:avLst/>
          </a:prstGeom>
          <a:solidFill>
            <a:srgbClr val="FFC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3867911"/>
            <a:ext cx="4709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التوسع الميداني والسائقون</a:t>
            </a:r>
            <a:r>
              <a:rPr sz="16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   </a:t>
            </a:r>
            <a:r>
              <a:rPr sz="1600" b="1">
                <a:solidFill>
                  <a:srgbClr val="FFC43D"/>
                </a:solidFill>
                <a:latin typeface="Inter"/>
                <a:ea typeface="Inter"/>
                <a:cs typeface="Inter"/>
              </a:rPr>
              <a:t>30%</a:t>
            </a:r>
          </a:p>
        </p:txBody>
      </p:sp>
      <p:sp>
        <p:nvSpPr>
          <p:cNvPr id="11" name="Oval 10"/>
          <p:cNvSpPr/>
          <p:nvPr/>
        </p:nvSpPr>
        <p:spPr>
          <a:xfrm>
            <a:off x="11457432" y="4599432"/>
            <a:ext cx="182880" cy="182880"/>
          </a:xfrm>
          <a:prstGeom prst="ellipse">
            <a:avLst/>
          </a:prstGeom>
          <a:solidFill>
            <a:srgbClr val="12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0" y="4489704"/>
            <a:ext cx="4709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التسويق والاستحواذ</a:t>
            </a:r>
            <a:r>
              <a:rPr sz="16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   </a:t>
            </a:r>
            <a:r>
              <a:rPr sz="1600" b="1">
                <a:solidFill>
                  <a:srgbClr val="12B886"/>
                </a:solidFill>
                <a:latin typeface="Inter"/>
                <a:ea typeface="Inter"/>
                <a:cs typeface="Inter"/>
              </a:rPr>
              <a:t>22%</a:t>
            </a:r>
          </a:p>
        </p:txBody>
      </p:sp>
      <p:sp>
        <p:nvSpPr>
          <p:cNvPr id="13" name="Oval 12"/>
          <p:cNvSpPr/>
          <p:nvPr/>
        </p:nvSpPr>
        <p:spPr>
          <a:xfrm>
            <a:off x="11457432" y="5221224"/>
            <a:ext cx="182880" cy="182880"/>
          </a:xfrm>
          <a:prstGeom prst="ellipse">
            <a:avLst/>
          </a:prstGeom>
          <a:solidFill>
            <a:srgbClr val="6D5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5111496"/>
            <a:ext cx="47091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الاحتياطي والإدارة</a:t>
            </a:r>
            <a:r>
              <a:rPr sz="1600" b="0">
                <a:solidFill>
                  <a:srgbClr val="FFF6EE"/>
                </a:solidFill>
                <a:latin typeface="IBM Plex Sans Arabic"/>
                <a:ea typeface="IBM Plex Sans Arabic"/>
                <a:cs typeface="IBM Plex Sans Arabic"/>
              </a:rPr>
              <a:t>   </a:t>
            </a:r>
            <a:r>
              <a:rPr sz="1600" b="1">
                <a:solidFill>
                  <a:srgbClr val="6D5BD0"/>
                </a:solidFill>
                <a:latin typeface="Inter"/>
                <a:ea typeface="Inter"/>
                <a:cs typeface="Inter"/>
              </a:rPr>
              <a:t>13%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A99"/>
                </a:solidFill>
                <a:latin typeface="Inter"/>
                <a:ea typeface="Inter"/>
                <a:cs typeface="Inter"/>
              </a:rPr>
              <a:t>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8F8A99"/>
                </a:solidFill>
                <a:latin typeface="IBM Plex Sans Arabic"/>
                <a:ea typeface="IBM Plex Sans Arabic"/>
                <a:cs typeface="IBM Plex Sans Arabic"/>
              </a:rPr>
              <a:t>توصيل · عرض للمستثمرين · مثال تجريبي بأرقام توضيحية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566928"/>
            <a:ext cx="523951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3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ماذا سيحقق هذا التمويل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5112" y="896112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600" b="1">
                <a:solidFill>
                  <a:srgbClr val="16131F"/>
                </a:solidFill>
                <a:latin typeface="Tajawal"/>
                <a:ea typeface="Tajawal"/>
                <a:cs typeface="Tajawal"/>
              </a:rPr>
              <a:t>محطات قابلة للقياس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103120"/>
            <a:ext cx="11091672" cy="658368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0" y="2103120"/>
            <a:ext cx="20116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الشهر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84124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إطلاق تجاري في سطيف بـ 60 مطعمًا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889503"/>
            <a:ext cx="11091672" cy="658368"/>
          </a:xfrm>
          <a:prstGeom prst="roundRect">
            <a:avLst>
              <a:gd name="adj" fmla="val 20833"/>
            </a:avLst>
          </a:prstGeom>
          <a:solidFill>
            <a:srgbClr val="FB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0" y="2889503"/>
            <a:ext cx="20116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الشهر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889503"/>
            <a:ext cx="84124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6,000 طلب شهريًا وزمن توصيل أقل من 30 دقيقة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75887"/>
            <a:ext cx="11091672" cy="658368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18320" y="3675887"/>
            <a:ext cx="20116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الشهر 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675887"/>
            <a:ext cx="84124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تطبيق السائق الأصلي + الدفع الإلكتروني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462272"/>
            <a:ext cx="11091672" cy="658368"/>
          </a:xfrm>
          <a:prstGeom prst="roundRect">
            <a:avLst>
              <a:gd name="adj" fmla="val 20833"/>
            </a:avLst>
          </a:prstGeom>
          <a:solidFill>
            <a:srgbClr val="FB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18320" y="4462272"/>
            <a:ext cx="20116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الشهر 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462272"/>
            <a:ext cx="84124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دخول بجاية وباتنة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248656"/>
            <a:ext cx="11091672" cy="658368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418320" y="5248656"/>
            <a:ext cx="20116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1">
                <a:solidFill>
                  <a:srgbClr val="FF5A1F"/>
                </a:solidFill>
                <a:latin typeface="Tajawal"/>
                <a:ea typeface="Tajawal"/>
                <a:cs typeface="Tajawal"/>
              </a:rPr>
              <a:t>الشهر 18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248656"/>
            <a:ext cx="841248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500" b="0">
                <a:solidFill>
                  <a:srgbClr val="16131F"/>
                </a:solidFill>
                <a:latin typeface="IBM Plex Sans Arabic"/>
                <a:ea typeface="IBM Plex Sans Arabic"/>
                <a:cs typeface="IBM Plex Sans Arabic"/>
              </a:rPr>
              <a:t>هامش مساهمة إيجابي في كل المدن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9C96A6"/>
                </a:solidFill>
                <a:latin typeface="Inter"/>
                <a:ea typeface="Inter"/>
                <a:cs typeface="Inter"/>
              </a:rPr>
              <a:t>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9C96A6"/>
                </a:solidFill>
                <a:latin typeface="IBM Plex Sans Arabic"/>
                <a:ea typeface="IBM Plex Sans Arabic"/>
                <a:cs typeface="IBM Plex Sans Arabic"/>
              </a:rPr>
              <a:t>توصيل · عرض للمستثمرين · مثال تجريبي بأرقام توضيحية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5A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848" y="1143000"/>
            <a:ext cx="9144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331720"/>
            <a:ext cx="1036015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6000" b="1">
                <a:solidFill>
                  <a:srgbClr val="FFFFFF"/>
                </a:solidFill>
                <a:latin typeface="Tajawal"/>
                <a:ea typeface="Tajawal"/>
                <a:cs typeface="Tajawal"/>
              </a:rPr>
              <a:t>شكرًا لكم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11880"/>
            <a:ext cx="10360152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900" b="0">
                <a:solidFill>
                  <a:srgbClr val="FFE6DA"/>
                </a:solidFill>
                <a:latin typeface="IBM Plex Sans Arabic"/>
                <a:ea typeface="IBM Plex Sans Arabic"/>
                <a:cs typeface="IBM Plex Sans Arabic"/>
              </a:rPr>
              <a:t>لنجعل كل مدينة جزائرية على بُعد 30 دقيقة من مطاعمها المفضّلة.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70248" y="4663440"/>
            <a:ext cx="3657600" cy="566928"/>
          </a:xfrm>
          <a:prstGeom prst="roundRect">
            <a:avLst>
              <a:gd name="adj" fmla="val 50000"/>
            </a:avLst>
          </a:prstGeom>
          <a:solidFill>
            <a:srgbClr val="161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70248" y="4663440"/>
            <a:ext cx="36576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FFF6EE"/>
                </a:solidFill>
                <a:latin typeface="Inter"/>
                <a:ea typeface="Inter"/>
                <a:cs typeface="Inter"/>
              </a:rPr>
              <a:t>hello@tawsil.example · Sétif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FFD5C2"/>
                </a:solidFill>
                <a:latin typeface="Inter"/>
                <a:ea typeface="Inter"/>
                <a:cs typeface="Inter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6400800"/>
            <a:ext cx="56052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950" b="0">
                <a:solidFill>
                  <a:srgbClr val="FFD5C2"/>
                </a:solidFill>
                <a:latin typeface="IBM Plex Sans Arabic"/>
                <a:ea typeface="IBM Plex Sans Arabic"/>
                <a:cs typeface="IBM Plex Sans Arabic"/>
              </a:rPr>
              <a:t>مثال تجريبي من Cadrien Studio · الشركة والأرقام والبريد افتراضية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Tawsil — investor deck (demo)</dc:title>
  <dc:subject/>
  <dc:creator>Cadrien Studio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